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99"/>
    <a:srgbClr val="A10F51"/>
    <a:srgbClr val="FF0000"/>
    <a:srgbClr val="00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1914" y="82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/>
              <a:t>Щракнете, за да редактирате стила на подзаглавието в образеца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3ADEA-6D3D-496C-B1FC-AF3FB1F515EB}" type="datetimeFigureOut">
              <a:rPr lang="bg-BG" smtClean="0"/>
              <a:t>21.1.2026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69D81-903B-4989-8AAA-9AAB3B9A85AC}" type="slidenum">
              <a:rPr lang="bg-BG" smtClean="0"/>
              <a:t>‹#›</a:t>
            </a:fld>
            <a:endParaRPr lang="bg-BG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65241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3ADEA-6D3D-496C-B1FC-AF3FB1F515EB}" type="datetimeFigureOut">
              <a:rPr lang="bg-BG" smtClean="0"/>
              <a:t>21.1.2026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69D81-903B-4989-8AAA-9AAB3B9A85A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812954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разд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3ADEA-6D3D-496C-B1FC-AF3FB1F515EB}" type="datetimeFigureOut">
              <a:rPr lang="bg-BG" smtClean="0"/>
              <a:t>21.1.2026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69D81-903B-4989-8AAA-9AAB3B9A85A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0520668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3ADEA-6D3D-496C-B1FC-AF3FB1F515EB}" type="datetimeFigureOut">
              <a:rPr lang="bg-BG" smtClean="0"/>
              <a:t>21.1.2026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69D81-903B-4989-8AAA-9AAB3B9A85A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11172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3ADEA-6D3D-496C-B1FC-AF3FB1F515EB}" type="datetimeFigureOut">
              <a:rPr lang="bg-BG" smtClean="0"/>
              <a:t>21.1.2026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69D81-903B-4989-8AAA-9AAB3B9A85A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594574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3ADEA-6D3D-496C-B1FC-AF3FB1F515EB}" type="datetimeFigureOut">
              <a:rPr lang="bg-BG" smtClean="0"/>
              <a:t>21.1.2026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69D81-903B-4989-8AAA-9AAB3B9A85A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3200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3ADEA-6D3D-496C-B1FC-AF3FB1F515EB}" type="datetimeFigureOut">
              <a:rPr lang="bg-BG" smtClean="0"/>
              <a:t>21.1.2026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69D81-903B-4989-8AAA-9AAB3B9A85A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5636537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3ADEA-6D3D-496C-B1FC-AF3FB1F515EB}" type="datetimeFigureOut">
              <a:rPr lang="bg-BG" smtClean="0"/>
              <a:t>21.1.2026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69D81-903B-4989-8AAA-9AAB3B9A85A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0610120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3ADEA-6D3D-496C-B1FC-AF3FB1F515EB}" type="datetimeFigureOut">
              <a:rPr lang="bg-BG" smtClean="0"/>
              <a:t>21.1.2026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69D81-903B-4989-8AAA-9AAB3B9A85A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5499273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 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3ADEA-6D3D-496C-B1FC-AF3FB1F515EB}" type="datetimeFigureOut">
              <a:rPr lang="bg-BG" smtClean="0"/>
              <a:t>21.1.2026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69D81-903B-4989-8AAA-9AAB3B9A85A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9224325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лавие и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3ADEA-6D3D-496C-B1FC-AF3FB1F515EB}" type="datetimeFigureOut">
              <a:rPr lang="bg-BG" smtClean="0"/>
              <a:t>21.1.2026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69D81-903B-4989-8AAA-9AAB3B9A85A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2143375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3ADEA-6D3D-496C-B1FC-AF3FB1F515EB}" type="datetimeFigureOut">
              <a:rPr lang="bg-BG" smtClean="0"/>
              <a:t>21.1.2026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69D81-903B-4989-8AAA-9AAB3B9A85AC}" type="slidenum">
              <a:rPr lang="bg-BG" smtClean="0"/>
              <a:t>‹#›</a:t>
            </a:fld>
            <a:endParaRPr lang="bg-BG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372482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3ADEA-6D3D-496C-B1FC-AF3FB1F515EB}" type="datetimeFigureOut">
              <a:rPr lang="bg-BG" smtClean="0"/>
              <a:t>21.1.2026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69D81-903B-4989-8AAA-9AAB3B9A85A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0656337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 на цита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3ADEA-6D3D-496C-B1FC-AF3FB1F515EB}" type="datetimeFigureOut">
              <a:rPr lang="bg-BG" smtClean="0"/>
              <a:t>21.1.2026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69D81-903B-4989-8AAA-9AAB3B9A85AC}" type="slidenum">
              <a:rPr lang="bg-BG" smtClean="0"/>
              <a:t>‹#›</a:t>
            </a:fld>
            <a:endParaRPr lang="bg-BG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338536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или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3ADEA-6D3D-496C-B1FC-AF3FB1F515EB}" type="datetimeFigureOut">
              <a:rPr lang="bg-BG" smtClean="0"/>
              <a:t>21.1.2026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69D81-903B-4989-8AAA-9AAB3B9A85A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741308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3ADEA-6D3D-496C-B1FC-AF3FB1F515EB}" type="datetimeFigureOut">
              <a:rPr lang="bg-BG" smtClean="0"/>
              <a:t>21.1.2026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69D81-903B-4989-8AAA-9AAB3B9A85A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5613896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3ADEA-6D3D-496C-B1FC-AF3FB1F515EB}" type="datetimeFigureOut">
              <a:rPr lang="bg-BG" smtClean="0"/>
              <a:t>21.1.2026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69D81-903B-4989-8AAA-9AAB3B9A85A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7073101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6CA3ADEA-6D3D-496C-B1FC-AF3FB1F515EB}" type="datetimeFigureOut">
              <a:rPr lang="bg-BG" smtClean="0"/>
              <a:t>21.1.2026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D869D81-903B-4989-8AAA-9AAB3B9A85A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27211434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5" Type="http://schemas.openxmlformats.org/officeDocument/2006/relationships/image" Target="../media/image2.pn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5" Type="http://schemas.openxmlformats.org/officeDocument/2006/relationships/image" Target="../media/image2.png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5" Type="http://schemas.openxmlformats.org/officeDocument/2006/relationships/image" Target="../media/image2.pn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5" Type="http://schemas.openxmlformats.org/officeDocument/2006/relationships/image" Target="../media/image2.png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5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wav"/><Relationship Id="rId1" Type="http://schemas.microsoft.com/office/2007/relationships/media" Target="../media/media8.wav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9.wav"/><Relationship Id="rId1" Type="http://schemas.microsoft.com/office/2007/relationships/media" Target="../media/media9.wav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3005F1A0-B709-4F3D-B6CC-2A0D9091D19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9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803008"/>
            <a:ext cx="12192000" cy="6858000"/>
          </a:xfrm>
          <a:prstGeom prst="rect">
            <a:avLst/>
          </a:prstGeom>
        </p:spPr>
      </p:pic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13F832E3-03F3-4650-9204-817330EDBB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19858" y="0"/>
            <a:ext cx="9238034" cy="2017475"/>
          </a:xfrm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bliqueBottomRight"/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>
            <a:normAutofit/>
          </a:bodyPr>
          <a:lstStyle/>
          <a:p>
            <a:pPr algn="ctr"/>
            <a:r>
              <a:rPr lang="ru-RU" b="1" dirty="0" err="1">
                <a:solidFill>
                  <a:srgbClr val="FFC000"/>
                </a:solidFill>
                <a:latin typeface="Bahnschrift Light Condensed" panose="020B0502040204020203" pitchFamily="34" charset="0"/>
              </a:rPr>
              <a:t>Заедно</a:t>
            </a:r>
            <a:r>
              <a:rPr lang="ru-RU" b="1" dirty="0">
                <a:solidFill>
                  <a:srgbClr val="FFC000"/>
                </a:solidFill>
                <a:latin typeface="Bahnschrift Light Condensed" panose="020B0502040204020203" pitchFamily="34" charset="0"/>
              </a:rPr>
              <a:t> </a:t>
            </a:r>
            <a:r>
              <a:rPr lang="ru-RU" b="1" dirty="0" err="1">
                <a:solidFill>
                  <a:srgbClr val="FFC000"/>
                </a:solidFill>
                <a:latin typeface="Bahnschrift Light Condensed" panose="020B0502040204020203" pitchFamily="34" charset="0"/>
              </a:rPr>
              <a:t>изграждаме</a:t>
            </a:r>
            <a:r>
              <a:rPr lang="ru-RU" b="1" dirty="0">
                <a:solidFill>
                  <a:srgbClr val="FFC000"/>
                </a:solidFill>
                <a:latin typeface="Bahnschrift Light Condensed" panose="020B0502040204020203" pitchFamily="34" charset="0"/>
              </a:rPr>
              <a:t> безопасно </a:t>
            </a:r>
            <a:r>
              <a:rPr lang="ru-RU" b="1" dirty="0" err="1">
                <a:solidFill>
                  <a:srgbClr val="FFC000"/>
                </a:solidFill>
                <a:latin typeface="Bahnschrift Light Condensed" panose="020B0502040204020203" pitchFamily="34" charset="0"/>
              </a:rPr>
              <a:t>бъдеще</a:t>
            </a:r>
            <a:r>
              <a:rPr lang="ru-RU" b="1" dirty="0">
                <a:solidFill>
                  <a:srgbClr val="FFC000"/>
                </a:solidFill>
                <a:latin typeface="Bahnschrift Light Condensed" panose="020B0502040204020203" pitchFamily="34" charset="0"/>
              </a:rPr>
              <a:t> за </a:t>
            </a:r>
            <a:r>
              <a:rPr lang="ru-RU" b="1" dirty="0" err="1">
                <a:solidFill>
                  <a:srgbClr val="FFC000"/>
                </a:solidFill>
                <a:latin typeface="Bahnschrift Light Condensed" panose="020B0502040204020203" pitchFamily="34" charset="0"/>
              </a:rPr>
              <a:t>нашите</a:t>
            </a:r>
            <a:r>
              <a:rPr lang="ru-RU" b="1" dirty="0">
                <a:solidFill>
                  <a:srgbClr val="FFC000"/>
                </a:solidFill>
                <a:latin typeface="Bahnschrift Light Condensed" panose="020B0502040204020203" pitchFamily="34" charset="0"/>
              </a:rPr>
              <a:t> </a:t>
            </a:r>
            <a:r>
              <a:rPr lang="ru-RU" b="1" dirty="0" err="1">
                <a:solidFill>
                  <a:srgbClr val="FFC000"/>
                </a:solidFill>
                <a:latin typeface="Bahnschrift Light Condensed" panose="020B0502040204020203" pitchFamily="34" charset="0"/>
              </a:rPr>
              <a:t>деца</a:t>
            </a:r>
            <a:endParaRPr lang="bg-BG" b="1" dirty="0">
              <a:solidFill>
                <a:srgbClr val="FFC000"/>
              </a:solidFill>
              <a:latin typeface="Bahnschrift Light Condensed" panose="020B0502040204020203" pitchFamily="34" charset="0"/>
            </a:endParaRPr>
          </a:p>
        </p:txBody>
      </p:sp>
      <p:sp>
        <p:nvSpPr>
          <p:cNvPr id="9" name="Текстово поле 8">
            <a:extLst>
              <a:ext uri="{FF2B5EF4-FFF2-40B4-BE49-F238E27FC236}">
                <a16:creationId xmlns:a16="http://schemas.microsoft.com/office/drawing/2014/main" id="{925C086D-AC7B-4F81-9B87-7A9275B15F9C}"/>
              </a:ext>
            </a:extLst>
          </p:cNvPr>
          <p:cNvSpPr txBox="1"/>
          <p:nvPr/>
        </p:nvSpPr>
        <p:spPr>
          <a:xfrm>
            <a:off x="385761" y="6408718"/>
            <a:ext cx="96631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b="1" i="1" dirty="0">
                <a:solidFill>
                  <a:schemeClr val="tx2">
                    <a:lumMod val="10000"/>
                  </a:schemeClr>
                </a:solidFill>
              </a:rPr>
              <a:t>Изготвил: Комисия по БДП при ДГ </a:t>
            </a:r>
            <a:r>
              <a:rPr lang="bg-BG" sz="2800" b="1" i="1" smtClean="0">
                <a:solidFill>
                  <a:schemeClr val="tx2">
                    <a:lumMod val="10000"/>
                  </a:schemeClr>
                </a:solidFill>
              </a:rPr>
              <a:t>„Радост“</a:t>
            </a:r>
            <a:endParaRPr lang="bg-BG" sz="2800" b="1" i="1" dirty="0">
              <a:solidFill>
                <a:schemeClr val="tx2">
                  <a:lumMod val="10000"/>
                </a:schemeClr>
              </a:solidFill>
            </a:endParaRPr>
          </a:p>
        </p:txBody>
      </p:sp>
      <p:pic>
        <p:nvPicPr>
          <p:cNvPr id="4" name="Аудио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242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42"/>
    </mc:Choice>
    <mc:Fallback xmlns="">
      <p:transition spd="slow" advTm="53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40000">
              <a:schemeClr val="bg2">
                <a:tint val="97000"/>
                <a:hueMod val="92000"/>
                <a:satMod val="169000"/>
                <a:lumMod val="164000"/>
              </a:schemeClr>
            </a:gs>
            <a:gs pos="83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1922FE3C-2427-409E-896E-9AC47C8B1E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8865" y="200025"/>
            <a:ext cx="10515600" cy="2371725"/>
          </a:xfrm>
        </p:spPr>
        <p:txBody>
          <a:bodyPr>
            <a:normAutofit/>
          </a:bodyPr>
          <a:lstStyle/>
          <a:p>
            <a:pPr algn="ctr"/>
            <a:r>
              <a:rPr lang="bg-BG" sz="2000" cap="none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основата на обучението по безопасно движение по пътищата  /БДП/ в предучилищна възраст стои възпитаването на </a:t>
            </a:r>
            <a:r>
              <a:rPr lang="bg-BG" sz="2000" cap="none" dirty="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транспортна </a:t>
            </a:r>
            <a:r>
              <a:rPr lang="bg-BG" sz="2000" cap="none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култура. Изграждането  </a:t>
            </a:r>
            <a:r>
              <a:rPr lang="bg-BG" sz="2000" cap="none" dirty="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умения и навици у децата да се опазят живи </a:t>
            </a:r>
            <a:r>
              <a:rPr lang="bg-BG" sz="2000" cap="none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пътя е приоритетно  </a:t>
            </a:r>
            <a:r>
              <a:rPr lang="bg-BG" sz="2000" cap="none" dirty="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</a:t>
            </a:r>
            <a:r>
              <a:rPr lang="bg-BG" sz="2000" cap="none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</a:t>
            </a:r>
            <a:r>
              <a:rPr lang="bg-BG" sz="2000" cap="none" dirty="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министерството на образованието и науката. </a:t>
            </a:r>
          </a:p>
        </p:txBody>
      </p:sp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E1E0B01D-E866-4BF2-86C9-3AD71F5455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2592" y="2571750"/>
            <a:ext cx="5188146" cy="3895682"/>
          </a:xfrm>
          <a:prstGeom prst="rect">
            <a:avLst/>
          </a:prstGeom>
        </p:spPr>
      </p:pic>
      <p:pic>
        <p:nvPicPr>
          <p:cNvPr id="4" name="Аудио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423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164">
        <p:fade/>
      </p:transition>
    </mc:Choice>
    <mc:Fallback xmlns="">
      <p:transition spd="med" advTm="1016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9D37BBE4-EDBA-45BF-B54C-36FDC3E71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397125"/>
          </a:xfrm>
        </p:spPr>
        <p:txBody>
          <a:bodyPr>
            <a:noAutofit/>
          </a:bodyPr>
          <a:lstStyle/>
          <a:p>
            <a:pPr algn="ctr"/>
            <a:r>
              <a:rPr lang="bg-BG" sz="2000" cap="none" dirty="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Малките деца не осъзнават опасностите, които крие пътят, а някои юноши съзнателно ги търсят. Обучението по безопасност на движението по пътищата по своя същност е вид социално учене, при което водеща е ролята на практическите </a:t>
            </a:r>
            <a:r>
              <a:rPr lang="bg-BG" sz="2000" cap="none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умения и на </a:t>
            </a:r>
            <a:r>
              <a:rPr lang="bg-BG" sz="2000" cap="none" dirty="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нравствените </a:t>
            </a:r>
            <a:r>
              <a:rPr lang="bg-BG" sz="2000" cap="none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аспекти. Те се  формират  </a:t>
            </a:r>
            <a:r>
              <a:rPr lang="bg-BG" sz="2000" cap="none" dirty="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главно </a:t>
            </a:r>
            <a:r>
              <a:rPr lang="bg-BG" sz="2000" cap="none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чрез подражание</a:t>
            </a:r>
            <a:r>
              <a:rPr lang="bg-BG" sz="2000" cap="none" dirty="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личен опит, целенасочено обучение, упражнения и тренировки. </a:t>
            </a:r>
          </a:p>
        </p:txBody>
      </p:sp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EC49C131-2CE0-4E17-98DB-9C87104C25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0019" y="2552700"/>
            <a:ext cx="5367130" cy="4114800"/>
          </a:xfrm>
          <a:prstGeom prst="rect">
            <a:avLst/>
          </a:prstGeom>
          <a:effectLst>
            <a:softEdge rad="63500"/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969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6552">
        <p:fade/>
      </p:transition>
    </mc:Choice>
    <mc:Fallback xmlns="">
      <p:transition spd="med" advTm="655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7F87F6F8-F8ED-44F3-A37A-99BCF97EFC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3700"/>
            <a:ext cx="10515600" cy="1682750"/>
          </a:xfrm>
        </p:spPr>
        <p:txBody>
          <a:bodyPr>
            <a:normAutofit/>
          </a:bodyPr>
          <a:lstStyle/>
          <a:p>
            <a:pPr algn="ctr"/>
            <a:r>
              <a:rPr lang="bg-BG" sz="2000" cap="none" dirty="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Възпитанието на транспортна </a:t>
            </a:r>
            <a:r>
              <a:rPr lang="bg-BG" sz="2000" cap="none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култура - </a:t>
            </a:r>
            <a:r>
              <a:rPr lang="bg-BG" sz="2000" cap="none" dirty="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дисциплина, поведение и отговорност у децата, като участници в пътното движение е немислимо без активното участие на родителите и семейството. Семейството е основен фактор за началното формиране умения у децата за опазването им от пътно транспортните </a:t>
            </a:r>
            <a:r>
              <a:rPr lang="bg-BG" sz="2000" cap="none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произшествия. </a:t>
            </a:r>
            <a:endParaRPr lang="bg-BG" sz="2000" cap="none" dirty="0">
              <a:solidFill>
                <a:schemeClr val="bg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43B72EE3-B181-4ACB-8BB3-76DCC2F578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0" y="2190750"/>
            <a:ext cx="6841381" cy="4419693"/>
          </a:xfrm>
          <a:prstGeom prst="rect">
            <a:avLst/>
          </a:prstGeom>
        </p:spPr>
      </p:pic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499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8577">
        <p:fade/>
      </p:transition>
    </mc:Choice>
    <mc:Fallback xmlns="">
      <p:transition spd="med" advTm="857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7000">
              <a:schemeClr val="bg2">
                <a:tint val="97000"/>
                <a:hueMod val="92000"/>
                <a:satMod val="169000"/>
                <a:lumMod val="164000"/>
              </a:schemeClr>
            </a:gs>
            <a:gs pos="98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6CEFE8FD-45DE-45D3-8E2B-044D244BD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111" y="76200"/>
            <a:ext cx="10515600" cy="2714625"/>
          </a:xfrm>
        </p:spPr>
        <p:txBody>
          <a:bodyPr>
            <a:noAutofit/>
          </a:bodyPr>
          <a:lstStyle/>
          <a:p>
            <a:r>
              <a:rPr lang="bg-BG" sz="2000" cap="none" dirty="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 ранна възраст децата подражават и имитират поведението на възрастните, най- вече на своите родители. </a:t>
            </a:r>
            <a:r>
              <a:rPr lang="bg-BG" sz="2000" cap="none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Това е най- </a:t>
            </a:r>
            <a:r>
              <a:rPr lang="bg-BG" sz="2000" cap="none" dirty="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разпространения механизъм за усвояване на социален опит. Със своето поведение като участници в пътното движение /пешеходци, пътници в обществения транспорт или водачи на пътни превозни средства/, родителите формират положителен или отрицателен социален опит у </a:t>
            </a:r>
            <a:r>
              <a:rPr lang="bg-BG" sz="2000" cap="none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децата - </a:t>
            </a:r>
            <a:r>
              <a:rPr lang="bg-BG" sz="2000" cap="none" dirty="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спазвайки или нарушавайки правилата за </a:t>
            </a:r>
            <a:r>
              <a:rPr lang="bg-BG" sz="2000" cap="none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движение.</a:t>
            </a:r>
            <a:endParaRPr lang="bg-BG" sz="2000" dirty="0">
              <a:solidFill>
                <a:schemeClr val="bg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AD6843FC-03C1-4BE4-8694-CB38DB2B4D8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2899" y="2714015"/>
            <a:ext cx="3876676" cy="3880462"/>
          </a:xfrm>
          <a:prstGeom prst="rect">
            <a:avLst/>
          </a:prstGeom>
        </p:spPr>
      </p:pic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4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8535">
        <p:fade/>
      </p:transition>
    </mc:Choice>
    <mc:Fallback xmlns="">
      <p:transition spd="med" advTm="853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81ADFA24-1FEB-4F39-B4E8-86F21E900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63526"/>
            <a:ext cx="10515600" cy="3540125"/>
          </a:xfrm>
        </p:spPr>
        <p:txBody>
          <a:bodyPr>
            <a:noAutofit/>
          </a:bodyPr>
          <a:lstStyle/>
          <a:p>
            <a:pPr algn="ctr"/>
            <a:r>
              <a:rPr lang="ru-RU" sz="2000" cap="none" dirty="0" err="1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Ежедневните</a:t>
            </a:r>
            <a:r>
              <a:rPr lang="ru-RU" sz="2000" cap="none" dirty="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кратки разговори по </a:t>
            </a:r>
            <a:r>
              <a:rPr lang="ru-RU" sz="2000" cap="none" dirty="0" err="1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пътя</a:t>
            </a:r>
            <a:r>
              <a:rPr lang="ru-RU" sz="2000" cap="none" dirty="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cap="none" dirty="0" err="1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помагат</a:t>
            </a:r>
            <a:r>
              <a:rPr lang="ru-RU" sz="2000" cap="none" dirty="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sz="2000" cap="none" dirty="0" err="1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детето</a:t>
            </a:r>
            <a:r>
              <a:rPr lang="ru-RU" sz="2000" cap="none" dirty="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да </a:t>
            </a:r>
            <a:r>
              <a:rPr lang="ru-RU" sz="2000" cap="none" dirty="0" err="1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разбира</a:t>
            </a:r>
            <a:r>
              <a:rPr lang="ru-RU" sz="2000" cap="none" dirty="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cap="none" dirty="0" err="1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рисковете</a:t>
            </a:r>
            <a:r>
              <a:rPr lang="ru-RU" sz="2000" cap="none" dirty="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ru-RU" sz="2000" cap="none" dirty="0" err="1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правилата</a:t>
            </a:r>
            <a:r>
              <a:rPr lang="ru-RU" sz="2000" cap="none" dirty="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а </a:t>
            </a:r>
            <a:r>
              <a:rPr lang="ru-RU" sz="2000" cap="none" dirty="0" err="1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обясненията</a:t>
            </a:r>
            <a:r>
              <a:rPr lang="ru-RU" sz="2000" cap="none" dirty="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000" cap="none" dirty="0" err="1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поднесени</a:t>
            </a:r>
            <a:r>
              <a:rPr lang="ru-RU" sz="2000" cap="none" dirty="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спокойно и </a:t>
            </a:r>
            <a:r>
              <a:rPr lang="ru-RU" sz="2000" cap="none" dirty="0" err="1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последователно</a:t>
            </a:r>
            <a:r>
              <a:rPr lang="ru-RU" sz="2000" cap="none" dirty="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000" cap="none" dirty="0" err="1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подпомагат</a:t>
            </a:r>
            <a:r>
              <a:rPr lang="ru-RU" sz="2000" cap="none" dirty="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cap="none" dirty="0" err="1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усвояването</a:t>
            </a:r>
            <a:r>
              <a:rPr lang="ru-RU" sz="2000" cap="none" dirty="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им. По </a:t>
            </a:r>
            <a:r>
              <a:rPr lang="ru-RU" sz="2000" cap="none" dirty="0" err="1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време</a:t>
            </a:r>
            <a:r>
              <a:rPr lang="ru-RU" sz="2000" cap="none" dirty="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sz="2000" cap="none" dirty="0" err="1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разходка</a:t>
            </a:r>
            <a:r>
              <a:rPr lang="ru-RU" sz="2000" cap="none" dirty="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е полезно да се </a:t>
            </a:r>
            <a:r>
              <a:rPr lang="ru-RU" sz="2000" cap="none" dirty="0" err="1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обръща</a:t>
            </a:r>
            <a:r>
              <a:rPr lang="ru-RU" sz="2000" cap="none" dirty="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внимание на </a:t>
            </a:r>
            <a:r>
              <a:rPr lang="ru-RU" sz="2000" cap="none" dirty="0" err="1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светофари</a:t>
            </a:r>
            <a:r>
              <a:rPr lang="ru-RU" sz="2000" cap="none" dirty="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000" cap="none" dirty="0" err="1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знаци</a:t>
            </a:r>
            <a:r>
              <a:rPr lang="ru-RU" sz="2000" cap="none" dirty="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000" cap="none" dirty="0" err="1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пешеходни</a:t>
            </a:r>
            <a:r>
              <a:rPr lang="ru-RU" sz="2000" cap="none" dirty="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cap="none" dirty="0" err="1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пътеки</a:t>
            </a:r>
            <a:r>
              <a:rPr lang="ru-RU" sz="2000" cap="none" dirty="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да се </a:t>
            </a:r>
            <a:r>
              <a:rPr lang="ru-RU" sz="2000" cap="none" dirty="0" err="1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обяснява</a:t>
            </a:r>
            <a:r>
              <a:rPr lang="ru-RU" sz="2000" cap="none" dirty="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cap="none" dirty="0" err="1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тяхното</a:t>
            </a:r>
            <a:r>
              <a:rPr lang="ru-RU" sz="2000" cap="none" dirty="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значение. В автомобила безопасността остава задължителна – използването на детско столче или колан и добрите навици при пътуване изграждат трайна отговорност у детето. Н</a:t>
            </a:r>
            <a:r>
              <a:rPr lang="ru-RU" sz="2000" cap="none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аблюдението </a:t>
            </a:r>
            <a:r>
              <a:rPr lang="ru-RU" sz="2000" cap="none" dirty="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корекцията на опасни действия, съчетани с похвала за правилно поведение, дават най-добър резултат.</a:t>
            </a:r>
            <a:endParaRPr lang="bg-BG" sz="2000" cap="none" dirty="0">
              <a:solidFill>
                <a:schemeClr val="bg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2D1D2F1E-0CBF-4AEE-8F0F-34A496D37B7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3725" y="2758340"/>
            <a:ext cx="5588219" cy="3762479"/>
          </a:xfrm>
          <a:prstGeom prst="rect">
            <a:avLst/>
          </a:prstGeom>
        </p:spPr>
      </p:pic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652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8109">
        <p:fade/>
      </p:transition>
    </mc:Choice>
    <mc:Fallback xmlns="">
      <p:transition spd="med" advTm="810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50DDBB86-F3A1-428C-8828-2ED6A0528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4078" y="0"/>
            <a:ext cx="8534400" cy="2152650"/>
          </a:xfrm>
        </p:spPr>
        <p:txBody>
          <a:bodyPr>
            <a:noAutofit/>
          </a:bodyPr>
          <a:lstStyle/>
          <a:p>
            <a:pPr algn="ctr"/>
            <a:r>
              <a:rPr lang="ru-RU" sz="2000" cap="none" dirty="0">
                <a:solidFill>
                  <a:schemeClr val="bg1">
                    <a:lumMod val="75000"/>
                    <a:lumOff val="25000"/>
                  </a:schemeClr>
                </a:solidFill>
                <a:latin typeface="Sitka Banner" pitchFamily="2" charset="0"/>
              </a:rPr>
              <a:t/>
            </a:r>
            <a:br>
              <a:rPr lang="ru-RU" sz="2000" cap="none" dirty="0">
                <a:solidFill>
                  <a:schemeClr val="bg1">
                    <a:lumMod val="75000"/>
                    <a:lumOff val="25000"/>
                  </a:schemeClr>
                </a:solidFill>
                <a:latin typeface="Sitka Banner" pitchFamily="2" charset="0"/>
              </a:rPr>
            </a:br>
            <a:r>
              <a:rPr lang="ru-RU" sz="2000" cap="none" dirty="0" err="1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Безопасността</a:t>
            </a:r>
            <a:r>
              <a:rPr lang="ru-RU" sz="2000" cap="none" dirty="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sz="2000" cap="none" dirty="0" err="1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пътя</a:t>
            </a:r>
            <a:r>
              <a:rPr lang="ru-RU" sz="2000" cap="none" dirty="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е </a:t>
            </a:r>
            <a:r>
              <a:rPr lang="ru-RU" sz="2000" cap="none" dirty="0" err="1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споделена</a:t>
            </a:r>
            <a:r>
              <a:rPr lang="ru-RU" sz="2000" cap="none" dirty="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cap="none" dirty="0" err="1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отговорност</a:t>
            </a:r>
            <a:r>
              <a:rPr lang="ru-RU" sz="2000" cap="none" dirty="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между </a:t>
            </a:r>
            <a:r>
              <a:rPr lang="ru-RU" sz="2000" cap="none" dirty="0" err="1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детската</a:t>
            </a:r>
            <a:r>
              <a:rPr lang="ru-RU" sz="2000" cap="none" dirty="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градина, </a:t>
            </a:r>
            <a:r>
              <a:rPr lang="ru-RU" sz="2000" cap="none" dirty="0" err="1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семейството</a:t>
            </a:r>
            <a:r>
              <a:rPr lang="ru-RU" sz="2000" cap="none" dirty="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ru-RU" sz="2000" cap="none" dirty="0" err="1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обществото</a:t>
            </a:r>
            <a:r>
              <a:rPr lang="ru-RU" sz="2000" cap="none" dirty="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Когато работим заедно, даваме на децата </a:t>
            </a:r>
            <a:r>
              <a:rPr lang="ru-RU" sz="2000" cap="none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най - ценното </a:t>
            </a:r>
            <a:r>
              <a:rPr lang="ru-RU" sz="2000" cap="none" dirty="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умението да се движат уверено, внимателно и отговорно в заобикалящия ги свят. </a:t>
            </a:r>
            <a:endParaRPr lang="bg-BG" sz="2000" cap="none" dirty="0">
              <a:solidFill>
                <a:schemeClr val="bg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B59CF49B-228F-4C5C-8705-4D16E8A24F9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0" y="2342025"/>
            <a:ext cx="3804288" cy="44207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275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6850">
        <p:fade/>
      </p:transition>
    </mc:Choice>
    <mc:Fallback xmlns="">
      <p:transition spd="med" advTm="685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C34908E5-C587-4BC3-849A-57555EADE3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4444"/>
            <a:ext cx="10515600" cy="4865512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solidFill>
                  <a:schemeClr val="bg2">
                    <a:lumMod val="50000"/>
                  </a:schemeClr>
                </a:solidFill>
                <a:latin typeface="Sitka Banner" pitchFamily="2" charset="0"/>
              </a:rPr>
              <a:t>Най-</a:t>
            </a:r>
            <a:r>
              <a:rPr lang="ru-RU" sz="3200" dirty="0" err="1">
                <a:solidFill>
                  <a:schemeClr val="bg2">
                    <a:lumMod val="50000"/>
                  </a:schemeClr>
                </a:solidFill>
                <a:latin typeface="Sitka Banner" pitchFamily="2" charset="0"/>
              </a:rPr>
              <a:t>добрият</a:t>
            </a:r>
            <a:r>
              <a:rPr lang="ru-RU" sz="3200" dirty="0">
                <a:solidFill>
                  <a:schemeClr val="bg2">
                    <a:lumMod val="50000"/>
                  </a:schemeClr>
                </a:solidFill>
                <a:latin typeface="Sitka Banner" pitchFamily="2" charset="0"/>
              </a:rPr>
              <a:t> урок </a:t>
            </a:r>
            <a:r>
              <a:rPr lang="ru-RU" sz="3200" dirty="0" err="1">
                <a:solidFill>
                  <a:schemeClr val="bg2">
                    <a:lumMod val="50000"/>
                  </a:schemeClr>
                </a:solidFill>
                <a:latin typeface="Sitka Banner" pitchFamily="2" charset="0"/>
              </a:rPr>
              <a:t>сте</a:t>
            </a:r>
            <a:r>
              <a:rPr lang="ru-RU" sz="3200" dirty="0">
                <a:solidFill>
                  <a:schemeClr val="bg2">
                    <a:lumMod val="50000"/>
                  </a:schemeClr>
                </a:solidFill>
                <a:latin typeface="Sitka Banner" pitchFamily="2" charset="0"/>
              </a:rPr>
              <a:t> </a:t>
            </a:r>
            <a:r>
              <a:rPr lang="ru-RU" sz="3200" dirty="0" err="1">
                <a:solidFill>
                  <a:schemeClr val="bg2">
                    <a:lumMod val="50000"/>
                  </a:schemeClr>
                </a:solidFill>
                <a:latin typeface="Sitka Banner" pitchFamily="2" charset="0"/>
              </a:rPr>
              <a:t>Вие</a:t>
            </a:r>
            <a:r>
              <a:rPr lang="ru-RU" sz="3200" dirty="0">
                <a:solidFill>
                  <a:schemeClr val="bg2">
                    <a:lumMod val="50000"/>
                  </a:schemeClr>
                </a:solidFill>
                <a:latin typeface="Sitka Banner" pitchFamily="2" charset="0"/>
              </a:rPr>
              <a:t>!</a:t>
            </a:r>
            <a:br>
              <a:rPr lang="ru-RU" sz="3200" dirty="0">
                <a:solidFill>
                  <a:schemeClr val="bg2">
                    <a:lumMod val="50000"/>
                  </a:schemeClr>
                </a:solidFill>
                <a:latin typeface="Sitka Banner" pitchFamily="2" charset="0"/>
              </a:rPr>
            </a:br>
            <a:r>
              <a:rPr lang="ru-RU" sz="3200" dirty="0" err="1">
                <a:solidFill>
                  <a:schemeClr val="bg2">
                    <a:lumMod val="50000"/>
                  </a:schemeClr>
                </a:solidFill>
                <a:latin typeface="Sitka Banner" pitchFamily="2" charset="0"/>
              </a:rPr>
              <a:t>Показвайте</a:t>
            </a:r>
            <a:r>
              <a:rPr lang="ru-RU" sz="3200" dirty="0">
                <a:solidFill>
                  <a:schemeClr val="bg2">
                    <a:lumMod val="50000"/>
                  </a:schemeClr>
                </a:solidFill>
                <a:latin typeface="Sitka Banner" pitchFamily="2" charset="0"/>
              </a:rPr>
              <a:t>, </a:t>
            </a:r>
            <a:r>
              <a:rPr lang="ru-RU" sz="3200" dirty="0" err="1">
                <a:solidFill>
                  <a:schemeClr val="bg2">
                    <a:lumMod val="50000"/>
                  </a:schemeClr>
                </a:solidFill>
                <a:latin typeface="Sitka Banner" pitchFamily="2" charset="0"/>
              </a:rPr>
              <a:t>обяснявайте</a:t>
            </a:r>
            <a:r>
              <a:rPr lang="ru-RU" sz="3200" dirty="0">
                <a:solidFill>
                  <a:schemeClr val="bg2">
                    <a:lumMod val="50000"/>
                  </a:schemeClr>
                </a:solidFill>
                <a:latin typeface="Sitka Banner" pitchFamily="2" charset="0"/>
              </a:rPr>
              <a:t>, </a:t>
            </a:r>
            <a:r>
              <a:rPr lang="ru-RU" sz="3200" dirty="0" err="1">
                <a:solidFill>
                  <a:schemeClr val="bg2">
                    <a:lumMod val="50000"/>
                  </a:schemeClr>
                </a:solidFill>
                <a:latin typeface="Sitka Banner" pitchFamily="2" charset="0"/>
              </a:rPr>
              <a:t>подкрепяйте</a:t>
            </a:r>
            <a:r>
              <a:rPr lang="ru-RU" sz="3200" dirty="0">
                <a:solidFill>
                  <a:schemeClr val="bg2">
                    <a:lumMod val="50000"/>
                  </a:schemeClr>
                </a:solidFill>
                <a:latin typeface="Sitka Banner" pitchFamily="2" charset="0"/>
              </a:rPr>
              <a:t> и </a:t>
            </a:r>
            <a:r>
              <a:rPr lang="ru-RU" sz="3200" dirty="0" err="1">
                <a:solidFill>
                  <a:schemeClr val="bg2">
                    <a:lumMod val="50000"/>
                  </a:schemeClr>
                </a:solidFill>
                <a:latin typeface="Sitka Banner" pitchFamily="2" charset="0"/>
              </a:rPr>
              <a:t>насърчавайте</a:t>
            </a:r>
            <a:r>
              <a:rPr lang="ru-RU" sz="3200" dirty="0">
                <a:solidFill>
                  <a:schemeClr val="bg2">
                    <a:lumMod val="50000"/>
                  </a:schemeClr>
                </a:solidFill>
                <a:latin typeface="Sitka Banner" pitchFamily="2" charset="0"/>
              </a:rPr>
              <a:t> </a:t>
            </a:r>
            <a:r>
              <a:rPr lang="ru-RU" sz="3200" dirty="0" err="1">
                <a:solidFill>
                  <a:schemeClr val="bg2">
                    <a:lumMod val="50000"/>
                  </a:schemeClr>
                </a:solidFill>
                <a:latin typeface="Sitka Banner" pitchFamily="2" charset="0"/>
              </a:rPr>
              <a:t>детето</a:t>
            </a:r>
            <a:r>
              <a:rPr lang="ru-RU" sz="3200" dirty="0">
                <a:solidFill>
                  <a:schemeClr val="bg2">
                    <a:lumMod val="50000"/>
                  </a:schemeClr>
                </a:solidFill>
                <a:latin typeface="Sitka Banner" pitchFamily="2" charset="0"/>
              </a:rPr>
              <a:t>. </a:t>
            </a:r>
            <a:r>
              <a:rPr lang="ru-RU" sz="3200" dirty="0" err="1">
                <a:solidFill>
                  <a:schemeClr val="bg2">
                    <a:lumMod val="50000"/>
                  </a:schemeClr>
                </a:solidFill>
                <a:latin typeface="Sitka Banner" pitchFamily="2" charset="0"/>
              </a:rPr>
              <a:t>Нека</a:t>
            </a:r>
            <a:r>
              <a:rPr lang="ru-RU" sz="3200" dirty="0">
                <a:solidFill>
                  <a:schemeClr val="bg2">
                    <a:lumMod val="50000"/>
                  </a:schemeClr>
                </a:solidFill>
                <a:latin typeface="Sitka Banner" pitchFamily="2" charset="0"/>
              </a:rPr>
              <a:t> </a:t>
            </a:r>
            <a:r>
              <a:rPr lang="ru-RU" sz="3200" dirty="0" err="1">
                <a:solidFill>
                  <a:schemeClr val="bg2">
                    <a:lumMod val="50000"/>
                  </a:schemeClr>
                </a:solidFill>
                <a:latin typeface="Sitka Banner" pitchFamily="2" charset="0"/>
              </a:rPr>
              <a:t>заедно</a:t>
            </a:r>
            <a:r>
              <a:rPr lang="ru-RU" sz="3200" dirty="0">
                <a:solidFill>
                  <a:schemeClr val="bg2">
                    <a:lumMod val="50000"/>
                  </a:schemeClr>
                </a:solidFill>
                <a:latin typeface="Sitka Banner" pitchFamily="2" charset="0"/>
              </a:rPr>
              <a:t> </a:t>
            </a:r>
            <a:r>
              <a:rPr lang="ru-RU" sz="3200" dirty="0" err="1">
                <a:solidFill>
                  <a:schemeClr val="bg2">
                    <a:lumMod val="50000"/>
                  </a:schemeClr>
                </a:solidFill>
                <a:latin typeface="Sitka Banner" pitchFamily="2" charset="0"/>
              </a:rPr>
              <a:t>създадем</a:t>
            </a:r>
            <a:r>
              <a:rPr lang="ru-RU" sz="3200" dirty="0">
                <a:solidFill>
                  <a:schemeClr val="bg2">
                    <a:lumMod val="50000"/>
                  </a:schemeClr>
                </a:solidFill>
                <a:latin typeface="Sitka Banner" pitchFamily="2" charset="0"/>
              </a:rPr>
              <a:t> среда, в </a:t>
            </a:r>
            <a:r>
              <a:rPr lang="ru-RU" sz="3200" dirty="0" err="1">
                <a:solidFill>
                  <a:schemeClr val="bg2">
                    <a:lumMod val="50000"/>
                  </a:schemeClr>
                </a:solidFill>
                <a:latin typeface="Sitka Banner" pitchFamily="2" charset="0"/>
              </a:rPr>
              <a:t>която</a:t>
            </a:r>
            <a:r>
              <a:rPr lang="ru-RU" sz="3200" dirty="0">
                <a:solidFill>
                  <a:schemeClr val="bg2">
                    <a:lumMod val="50000"/>
                  </a:schemeClr>
                </a:solidFill>
                <a:latin typeface="Sitka Banner" pitchFamily="2" charset="0"/>
              </a:rPr>
              <a:t> всяко </a:t>
            </a:r>
            <a:r>
              <a:rPr lang="ru-RU" sz="3200" dirty="0" err="1">
                <a:solidFill>
                  <a:schemeClr val="bg2">
                    <a:lumMod val="50000"/>
                  </a:schemeClr>
                </a:solidFill>
                <a:latin typeface="Sitka Banner" pitchFamily="2" charset="0"/>
              </a:rPr>
              <a:t>дете</a:t>
            </a:r>
            <a:r>
              <a:rPr lang="ru-RU" sz="3200" dirty="0">
                <a:solidFill>
                  <a:schemeClr val="bg2">
                    <a:lumMod val="50000"/>
                  </a:schemeClr>
                </a:solidFill>
                <a:latin typeface="Sitka Banner" pitchFamily="2" charset="0"/>
              </a:rPr>
              <a:t> се чувства </a:t>
            </a:r>
            <a:r>
              <a:rPr lang="ru-RU" sz="3200" dirty="0" err="1">
                <a:solidFill>
                  <a:schemeClr val="bg2">
                    <a:lumMod val="50000"/>
                  </a:schemeClr>
                </a:solidFill>
                <a:latin typeface="Sitka Banner" pitchFamily="2" charset="0"/>
              </a:rPr>
              <a:t>сигурно</a:t>
            </a:r>
            <a:r>
              <a:rPr lang="ru-RU" sz="3200" dirty="0">
                <a:solidFill>
                  <a:schemeClr val="bg2">
                    <a:lumMod val="50000"/>
                  </a:schemeClr>
                </a:solidFill>
                <a:latin typeface="Sitka Banner" pitchFamily="2" charset="0"/>
              </a:rPr>
              <a:t> – на </a:t>
            </a:r>
            <a:r>
              <a:rPr lang="ru-RU" sz="3200" dirty="0" err="1">
                <a:solidFill>
                  <a:schemeClr val="bg2">
                    <a:lumMod val="50000"/>
                  </a:schemeClr>
                </a:solidFill>
                <a:latin typeface="Sitka Banner" pitchFamily="2" charset="0"/>
              </a:rPr>
              <a:t>улицата</a:t>
            </a:r>
            <a:r>
              <a:rPr lang="ru-RU" sz="3200" dirty="0">
                <a:solidFill>
                  <a:schemeClr val="bg2">
                    <a:lumMod val="50000"/>
                  </a:schemeClr>
                </a:solidFill>
                <a:latin typeface="Sitka Banner" pitchFamily="2" charset="0"/>
              </a:rPr>
              <a:t>, на </a:t>
            </a:r>
            <a:r>
              <a:rPr lang="ru-RU" sz="3200" dirty="0" err="1">
                <a:solidFill>
                  <a:schemeClr val="bg2">
                    <a:lumMod val="50000"/>
                  </a:schemeClr>
                </a:solidFill>
                <a:latin typeface="Sitka Banner" pitchFamily="2" charset="0"/>
              </a:rPr>
              <a:t>тротоара</a:t>
            </a:r>
            <a:r>
              <a:rPr lang="ru-RU" sz="3200" dirty="0">
                <a:solidFill>
                  <a:schemeClr val="bg2">
                    <a:lumMod val="50000"/>
                  </a:schemeClr>
                </a:solidFill>
                <a:latin typeface="Sitka Banner" pitchFamily="2" charset="0"/>
              </a:rPr>
              <a:t> и в </a:t>
            </a:r>
            <a:r>
              <a:rPr lang="ru-RU" sz="3200" dirty="0" err="1">
                <a:solidFill>
                  <a:schemeClr val="bg2">
                    <a:lumMod val="50000"/>
                  </a:schemeClr>
                </a:solidFill>
                <a:latin typeface="Sitka Banner" pitchFamily="2" charset="0"/>
              </a:rPr>
              <a:t>колата</a:t>
            </a:r>
            <a:r>
              <a:rPr lang="ru-RU" sz="3200" dirty="0">
                <a:solidFill>
                  <a:schemeClr val="bg2">
                    <a:lumMod val="50000"/>
                  </a:schemeClr>
                </a:solidFill>
                <a:latin typeface="Sitka Banner" pitchFamily="2" charset="0"/>
              </a:rPr>
              <a:t>.</a:t>
            </a:r>
            <a:r>
              <a:rPr lang="ru-RU" sz="2700" dirty="0">
                <a:solidFill>
                  <a:srgbClr val="A10F51"/>
                </a:solidFill>
                <a:latin typeface="Sitka Banner" pitchFamily="2" charset="0"/>
              </a:rPr>
              <a:t/>
            </a:r>
            <a:br>
              <a:rPr lang="ru-RU" sz="2700" dirty="0">
                <a:solidFill>
                  <a:srgbClr val="A10F51"/>
                </a:solidFill>
                <a:latin typeface="Sitka Banner" pitchFamily="2" charset="0"/>
              </a:rPr>
            </a:br>
            <a:r>
              <a:rPr lang="ru-RU" sz="2000" dirty="0">
                <a:solidFill>
                  <a:srgbClr val="A10F51"/>
                </a:solidFill>
                <a:latin typeface="Sitka Banner" pitchFamily="2" charset="0"/>
              </a:rPr>
              <a:t/>
            </a:r>
            <a:br>
              <a:rPr lang="ru-RU" sz="2000" dirty="0">
                <a:solidFill>
                  <a:srgbClr val="A10F51"/>
                </a:solidFill>
                <a:latin typeface="Sitka Banner" pitchFamily="2" charset="0"/>
              </a:rPr>
            </a:br>
            <a:r>
              <a:rPr lang="ru-RU" sz="4000" dirty="0" err="1">
                <a:solidFill>
                  <a:srgbClr val="FFC000"/>
                </a:solidFill>
                <a:latin typeface="Sitka Banner" pitchFamily="2" charset="0"/>
              </a:rPr>
              <a:t>Безопасността</a:t>
            </a:r>
            <a:r>
              <a:rPr lang="ru-RU" sz="4000" dirty="0">
                <a:solidFill>
                  <a:srgbClr val="FFC000"/>
                </a:solidFill>
                <a:latin typeface="Sitka Banner" pitchFamily="2" charset="0"/>
              </a:rPr>
              <a:t> </a:t>
            </a:r>
            <a:r>
              <a:rPr lang="ru-RU" sz="4000" dirty="0" err="1">
                <a:solidFill>
                  <a:srgbClr val="FFC000"/>
                </a:solidFill>
                <a:latin typeface="Sitka Banner" pitchFamily="2" charset="0"/>
              </a:rPr>
              <a:t>започва</a:t>
            </a:r>
            <a:r>
              <a:rPr lang="ru-RU" sz="4000" dirty="0">
                <a:solidFill>
                  <a:srgbClr val="FFC000"/>
                </a:solidFill>
                <a:latin typeface="Sitka Banner" pitchFamily="2" charset="0"/>
              </a:rPr>
              <a:t> от нас.</a:t>
            </a:r>
            <a:br>
              <a:rPr lang="ru-RU" sz="4000" dirty="0">
                <a:solidFill>
                  <a:srgbClr val="FFC000"/>
                </a:solidFill>
                <a:latin typeface="Sitka Banner" pitchFamily="2" charset="0"/>
              </a:rPr>
            </a:br>
            <a:r>
              <a:rPr lang="ru-RU" sz="4000" dirty="0">
                <a:solidFill>
                  <a:srgbClr val="FFC000"/>
                </a:solidFill>
                <a:latin typeface="Sitka Banner" pitchFamily="2" charset="0"/>
              </a:rPr>
              <a:t>А </a:t>
            </a:r>
            <a:r>
              <a:rPr lang="ru-RU" sz="4000" dirty="0" err="1">
                <a:solidFill>
                  <a:srgbClr val="FFC000"/>
                </a:solidFill>
                <a:latin typeface="Sitka Banner" pitchFamily="2" charset="0"/>
              </a:rPr>
              <a:t>бъдещето</a:t>
            </a:r>
            <a:r>
              <a:rPr lang="ru-RU" sz="4000" dirty="0">
                <a:solidFill>
                  <a:srgbClr val="FFC000"/>
                </a:solidFill>
                <a:latin typeface="Sitka Banner" pitchFamily="2" charset="0"/>
              </a:rPr>
              <a:t> – от </a:t>
            </a:r>
            <a:r>
              <a:rPr lang="ru-RU" sz="4000" dirty="0" err="1">
                <a:solidFill>
                  <a:srgbClr val="FFC000"/>
                </a:solidFill>
                <a:latin typeface="Sitka Banner" pitchFamily="2" charset="0"/>
              </a:rPr>
              <a:t>нашите</a:t>
            </a:r>
            <a:r>
              <a:rPr lang="ru-RU" sz="4000" dirty="0">
                <a:solidFill>
                  <a:srgbClr val="FFC000"/>
                </a:solidFill>
                <a:latin typeface="Sitka Banner" pitchFamily="2" charset="0"/>
              </a:rPr>
              <a:t> </a:t>
            </a:r>
            <a:r>
              <a:rPr lang="ru-RU" sz="4000" dirty="0" err="1">
                <a:solidFill>
                  <a:srgbClr val="FFC000"/>
                </a:solidFill>
                <a:latin typeface="Sitka Banner" pitchFamily="2" charset="0"/>
              </a:rPr>
              <a:t>деца</a:t>
            </a:r>
            <a:r>
              <a:rPr lang="ru-RU" sz="4000" dirty="0">
                <a:solidFill>
                  <a:srgbClr val="FFC000"/>
                </a:solidFill>
                <a:latin typeface="Sitka Banner" pitchFamily="2" charset="0"/>
              </a:rPr>
              <a:t>.</a:t>
            </a:r>
            <a:endParaRPr lang="bg-BG" sz="4000" dirty="0">
              <a:solidFill>
                <a:srgbClr val="FFC000"/>
              </a:solidFill>
              <a:latin typeface="Sitka Banner" pitchFamily="2" charset="0"/>
            </a:endParaRPr>
          </a:p>
        </p:txBody>
      </p:sp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769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6012">
        <p:fade/>
      </p:transition>
    </mc:Choice>
    <mc:Fallback xmlns="">
      <p:transition spd="med" advTm="601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 поле 1">
            <a:extLst>
              <a:ext uri="{FF2B5EF4-FFF2-40B4-BE49-F238E27FC236}">
                <a16:creationId xmlns:a16="http://schemas.microsoft.com/office/drawing/2014/main" id="{869C6168-A448-4A27-8C30-27471BB8D901}"/>
              </a:ext>
            </a:extLst>
          </p:cNvPr>
          <p:cNvSpPr txBox="1"/>
          <p:nvPr/>
        </p:nvSpPr>
        <p:spPr>
          <a:xfrm>
            <a:off x="276225" y="2074299"/>
            <a:ext cx="11639550" cy="255454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perspectiveRelaxedModerately"/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bg-BG" sz="8000" b="1" dirty="0">
                <a:solidFill>
                  <a:srgbClr val="66FF99"/>
                </a:solidFill>
              </a:rPr>
              <a:t>БЛАГОДАРИМ ЗА ВНИМАНИЕТО!</a:t>
            </a:r>
          </a:p>
        </p:txBody>
      </p:sp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840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290">
        <p:fade/>
      </p:transition>
    </mc:Choice>
    <mc:Fallback xmlns="">
      <p:transition spd="med" advTm="129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Сектори">
  <a:themeElements>
    <a:clrScheme name="Синьо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Gill Sans MT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и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285</TotalTime>
  <Words>422</Words>
  <Application>Microsoft Office PowerPoint</Application>
  <PresentationFormat>Widescreen</PresentationFormat>
  <Paragraphs>10</Paragraphs>
  <Slides>9</Slides>
  <Notes>0</Notes>
  <HiddenSlides>0</HiddenSlides>
  <MMClips>9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Bahnschrift Light Condensed</vt:lpstr>
      <vt:lpstr>Corbel</vt:lpstr>
      <vt:lpstr>Gill Sans MT</vt:lpstr>
      <vt:lpstr>Sitka Banner</vt:lpstr>
      <vt:lpstr>Wingdings 3</vt:lpstr>
      <vt:lpstr>Сектори</vt:lpstr>
      <vt:lpstr>Заедно изграждаме безопасно бъдеще за нашите деца</vt:lpstr>
      <vt:lpstr>В основата на обучението по безопасно движение по пътищата  /БДП/ в предучилищна възраст стои възпитаването на транспортна култура. Изграждането  на умения и навици у децата да се опазят живи на пътя е приоритетно  за министерството на образованието и науката. </vt:lpstr>
      <vt:lpstr>Малките деца не осъзнават опасностите, които крие пътят, а някои юноши съзнателно ги търсят. Обучението по безопасност на движението по пътищата по своя същност е вид социално учене, при което водеща е ролята на практическите умения и на нравствените аспекти. Те се  формират  главно чрез подражание, личен опит, целенасочено обучение, упражнения и тренировки. </vt:lpstr>
      <vt:lpstr>Възпитанието на транспортна култура - дисциплина, поведение и отговорност у децата, като участници в пътното движение е немислимо без активното участие на родителите и семейството. Семейството е основен фактор за началното формиране умения у децата за опазването им от пътно транспортните произшествия. </vt:lpstr>
      <vt:lpstr>От ранна възраст децата подражават и имитират поведението на възрастните, най- вече на своите родители. Това е най- разпространения механизъм за усвояване на социален опит. Със своето поведение като участници в пътното движение /пешеходци, пътници в обществения транспорт или водачи на пътни превозни средства/, родителите формират положителен или отрицателен социален опит у децата - спазвайки или нарушавайки правилата за движение.</vt:lpstr>
      <vt:lpstr>Ежедневните кратки разговори по пътя помагат на детето да разбира рисковете и правилата, а обясненията, поднесени спокойно и последователно, подпомагат усвояването им. По време на разходка е полезно да се обръща внимание на светофари, знаци, пешеходни пътеки и да се обяснява тяхното значение. В автомобила безопасността остава задължителна – използването на детско столче или колан и добрите навици при пътуване изграждат трайна отговорност у детето. Наблюдението и корекцията на опасни действия, съчетани с похвала за правилно поведение, дават най-добър резултат.</vt:lpstr>
      <vt:lpstr> Безопасността на пътя е споделена отговорност между детската градина, семейството и обществото. Когато работим заедно, даваме на децата най - ценното – умението да се движат уверено, внимателно и отговорно в заобикалящия ги свят. </vt:lpstr>
      <vt:lpstr>Най-добрият урок сте Вие! Показвайте, обяснявайте, подкрепяйте и насърчавайте детето. Нека заедно създадем среда, в която всяко дете се чувства сигурно – на улицата, на тротоара и в колата.  Безопасността започва от нас. А бъдещето – от нашите деца.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ВЪЗПИТАНИЕТО И ОБУЧЕНИЕТО ПО БДП</dc:title>
  <dc:creator>Hayrie Husein</dc:creator>
  <cp:lastModifiedBy>ODZ</cp:lastModifiedBy>
  <cp:revision>63</cp:revision>
  <dcterms:created xsi:type="dcterms:W3CDTF">2025-12-02T20:29:25Z</dcterms:created>
  <dcterms:modified xsi:type="dcterms:W3CDTF">2026-01-21T09:12:09Z</dcterms:modified>
</cp:coreProperties>
</file>